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79" r:id="rId4"/>
    <p:sldId id="259" r:id="rId5"/>
    <p:sldId id="260" r:id="rId6"/>
    <p:sldId id="261" r:id="rId7"/>
    <p:sldId id="262" r:id="rId8"/>
    <p:sldId id="263" r:id="rId9"/>
    <p:sldId id="264" r:id="rId10"/>
    <p:sldId id="265" r:id="rId11"/>
    <p:sldId id="266" r:id="rId12"/>
    <p:sldId id="267" r:id="rId13"/>
    <p:sldId id="268" r:id="rId14"/>
    <p:sldId id="269" r:id="rId15"/>
    <p:sldId id="271" r:id="rId16"/>
    <p:sldId id="273" r:id="rId17"/>
    <p:sldId id="274" r:id="rId18"/>
    <p:sldId id="275" r:id="rId19"/>
    <p:sldId id="277" r:id="rId20"/>
    <p:sldId id="278" r:id="rId21"/>
    <p:sldId id="270" r:id="rId22"/>
    <p:sldId id="272" r:id="rId23"/>
    <p:sldId id="284" r:id="rId24"/>
    <p:sldId id="280" r:id="rId25"/>
    <p:sldId id="281" r:id="rId26"/>
    <p:sldId id="283"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2" d="100"/>
          <a:sy n="82" d="100"/>
        </p:scale>
        <p:origin x="21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8E0ED40-402D-41F7-A86B-745C1C9A449F}"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2FAF07-2E03-4C1D-82DD-BB3F7CF8C516}" type="slidenum">
              <a:rPr lang="en-US" smtClean="0"/>
              <a:t>‹#›</a:t>
            </a:fld>
            <a:endParaRPr lang="en-US"/>
          </a:p>
        </p:txBody>
      </p:sp>
    </p:spTree>
    <p:extLst>
      <p:ext uri="{BB962C8B-B14F-4D97-AF65-F5344CB8AC3E}">
        <p14:creationId xmlns:p14="http://schemas.microsoft.com/office/powerpoint/2010/main" val="4288548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E0ED40-402D-41F7-A86B-745C1C9A449F}"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2FAF07-2E03-4C1D-82DD-BB3F7CF8C516}" type="slidenum">
              <a:rPr lang="en-US" smtClean="0"/>
              <a:t>‹#›</a:t>
            </a:fld>
            <a:endParaRPr lang="en-US"/>
          </a:p>
        </p:txBody>
      </p:sp>
    </p:spTree>
    <p:extLst>
      <p:ext uri="{BB962C8B-B14F-4D97-AF65-F5344CB8AC3E}">
        <p14:creationId xmlns:p14="http://schemas.microsoft.com/office/powerpoint/2010/main" val="3964399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E0ED40-402D-41F7-A86B-745C1C9A449F}"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2FAF07-2E03-4C1D-82DD-BB3F7CF8C516}" type="slidenum">
              <a:rPr lang="en-US" smtClean="0"/>
              <a:t>‹#›</a:t>
            </a:fld>
            <a:endParaRPr lang="en-US"/>
          </a:p>
        </p:txBody>
      </p:sp>
    </p:spTree>
    <p:extLst>
      <p:ext uri="{BB962C8B-B14F-4D97-AF65-F5344CB8AC3E}">
        <p14:creationId xmlns:p14="http://schemas.microsoft.com/office/powerpoint/2010/main" val="536993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E0ED40-402D-41F7-A86B-745C1C9A449F}"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2FAF07-2E03-4C1D-82DD-BB3F7CF8C516}" type="slidenum">
              <a:rPr lang="en-US" smtClean="0"/>
              <a:t>‹#›</a:t>
            </a:fld>
            <a:endParaRPr lang="en-US"/>
          </a:p>
        </p:txBody>
      </p:sp>
    </p:spTree>
    <p:extLst>
      <p:ext uri="{BB962C8B-B14F-4D97-AF65-F5344CB8AC3E}">
        <p14:creationId xmlns:p14="http://schemas.microsoft.com/office/powerpoint/2010/main" val="3649267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E0ED40-402D-41F7-A86B-745C1C9A449F}"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2FAF07-2E03-4C1D-82DD-BB3F7CF8C516}" type="slidenum">
              <a:rPr lang="en-US" smtClean="0"/>
              <a:t>‹#›</a:t>
            </a:fld>
            <a:endParaRPr lang="en-US"/>
          </a:p>
        </p:txBody>
      </p:sp>
    </p:spTree>
    <p:extLst>
      <p:ext uri="{BB962C8B-B14F-4D97-AF65-F5344CB8AC3E}">
        <p14:creationId xmlns:p14="http://schemas.microsoft.com/office/powerpoint/2010/main" val="1105576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8E0ED40-402D-41F7-A86B-745C1C9A449F}"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2FAF07-2E03-4C1D-82DD-BB3F7CF8C516}" type="slidenum">
              <a:rPr lang="en-US" smtClean="0"/>
              <a:t>‹#›</a:t>
            </a:fld>
            <a:endParaRPr lang="en-US"/>
          </a:p>
        </p:txBody>
      </p:sp>
    </p:spTree>
    <p:extLst>
      <p:ext uri="{BB962C8B-B14F-4D97-AF65-F5344CB8AC3E}">
        <p14:creationId xmlns:p14="http://schemas.microsoft.com/office/powerpoint/2010/main" val="567415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8E0ED40-402D-41F7-A86B-745C1C9A449F}" type="datetimeFigureOut">
              <a:rPr lang="en-US" smtClean="0"/>
              <a:t>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2FAF07-2E03-4C1D-82DD-BB3F7CF8C516}" type="slidenum">
              <a:rPr lang="en-US" smtClean="0"/>
              <a:t>‹#›</a:t>
            </a:fld>
            <a:endParaRPr lang="en-US"/>
          </a:p>
        </p:txBody>
      </p:sp>
    </p:spTree>
    <p:extLst>
      <p:ext uri="{BB962C8B-B14F-4D97-AF65-F5344CB8AC3E}">
        <p14:creationId xmlns:p14="http://schemas.microsoft.com/office/powerpoint/2010/main" val="844293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8E0ED40-402D-41F7-A86B-745C1C9A449F}" type="datetimeFigureOut">
              <a:rPr lang="en-US" smtClean="0"/>
              <a:t>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2FAF07-2E03-4C1D-82DD-BB3F7CF8C516}" type="slidenum">
              <a:rPr lang="en-US" smtClean="0"/>
              <a:t>‹#›</a:t>
            </a:fld>
            <a:endParaRPr lang="en-US"/>
          </a:p>
        </p:txBody>
      </p:sp>
    </p:spTree>
    <p:extLst>
      <p:ext uri="{BB962C8B-B14F-4D97-AF65-F5344CB8AC3E}">
        <p14:creationId xmlns:p14="http://schemas.microsoft.com/office/powerpoint/2010/main" val="2574572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E0ED40-402D-41F7-A86B-745C1C9A449F}" type="datetimeFigureOut">
              <a:rPr lang="en-US" smtClean="0"/>
              <a:t>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2FAF07-2E03-4C1D-82DD-BB3F7CF8C516}" type="slidenum">
              <a:rPr lang="en-US" smtClean="0"/>
              <a:t>‹#›</a:t>
            </a:fld>
            <a:endParaRPr lang="en-US"/>
          </a:p>
        </p:txBody>
      </p:sp>
    </p:spTree>
    <p:extLst>
      <p:ext uri="{BB962C8B-B14F-4D97-AF65-F5344CB8AC3E}">
        <p14:creationId xmlns:p14="http://schemas.microsoft.com/office/powerpoint/2010/main" val="4284434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E0ED40-402D-41F7-A86B-745C1C9A449F}"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2FAF07-2E03-4C1D-82DD-BB3F7CF8C516}" type="slidenum">
              <a:rPr lang="en-US" smtClean="0"/>
              <a:t>‹#›</a:t>
            </a:fld>
            <a:endParaRPr lang="en-US"/>
          </a:p>
        </p:txBody>
      </p:sp>
    </p:spTree>
    <p:extLst>
      <p:ext uri="{BB962C8B-B14F-4D97-AF65-F5344CB8AC3E}">
        <p14:creationId xmlns:p14="http://schemas.microsoft.com/office/powerpoint/2010/main" val="1232359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E0ED40-402D-41F7-A86B-745C1C9A449F}"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2FAF07-2E03-4C1D-82DD-BB3F7CF8C516}" type="slidenum">
              <a:rPr lang="en-US" smtClean="0"/>
              <a:t>‹#›</a:t>
            </a:fld>
            <a:endParaRPr lang="en-US"/>
          </a:p>
        </p:txBody>
      </p:sp>
    </p:spTree>
    <p:extLst>
      <p:ext uri="{BB962C8B-B14F-4D97-AF65-F5344CB8AC3E}">
        <p14:creationId xmlns:p14="http://schemas.microsoft.com/office/powerpoint/2010/main" val="2744123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E0ED40-402D-41F7-A86B-745C1C9A449F}" type="datetimeFigureOut">
              <a:rPr lang="en-US" smtClean="0"/>
              <a:t>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2FAF07-2E03-4C1D-82DD-BB3F7CF8C516}" type="slidenum">
              <a:rPr lang="en-US" smtClean="0"/>
              <a:t>‹#›</a:t>
            </a:fld>
            <a:endParaRPr lang="en-US"/>
          </a:p>
        </p:txBody>
      </p:sp>
    </p:spTree>
    <p:extLst>
      <p:ext uri="{BB962C8B-B14F-4D97-AF65-F5344CB8AC3E}">
        <p14:creationId xmlns:p14="http://schemas.microsoft.com/office/powerpoint/2010/main" val="6986524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toxics.usgs.gov/definitions/natural_attenuation.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toxics.usgs.gov/definitions/biodegradation.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b="1" dirty="0"/>
              <a:t>Workshop on Advanced Techniques in Molecular Biology: Operationalizing Your Molecular Biology Laboratory</a:t>
            </a:r>
            <a:br>
              <a:rPr lang="en-US" sz="4000" b="1" dirty="0"/>
            </a:br>
            <a:endParaRPr lang="en-US" sz="4000" dirty="0"/>
          </a:p>
        </p:txBody>
      </p:sp>
      <p:sp>
        <p:nvSpPr>
          <p:cNvPr id="3" name="Subtitle 2"/>
          <p:cNvSpPr>
            <a:spLocks noGrp="1"/>
          </p:cNvSpPr>
          <p:nvPr>
            <p:ph type="subTitle" idx="1"/>
          </p:nvPr>
        </p:nvSpPr>
        <p:spPr>
          <a:xfrm>
            <a:off x="1524000" y="3119716"/>
            <a:ext cx="9144000" cy="3200401"/>
          </a:xfrm>
        </p:spPr>
        <p:txBody>
          <a:bodyPr>
            <a:normAutofit/>
          </a:bodyPr>
          <a:lstStyle/>
          <a:p>
            <a:r>
              <a:rPr lang="en-US" dirty="0" smtClean="0"/>
              <a:t>Venue: Godfrey Okoye University, Thinkers’ Corner, </a:t>
            </a:r>
            <a:br>
              <a:rPr lang="en-US" dirty="0" smtClean="0"/>
            </a:br>
            <a:r>
              <a:rPr lang="en-US" dirty="0" err="1" smtClean="0"/>
              <a:t>Ugwuomu</a:t>
            </a:r>
            <a:r>
              <a:rPr lang="en-US" dirty="0" smtClean="0"/>
              <a:t>-Nike,</a:t>
            </a:r>
            <a:br>
              <a:rPr lang="en-US" dirty="0" smtClean="0"/>
            </a:br>
            <a:r>
              <a:rPr lang="en-US" dirty="0" smtClean="0"/>
              <a:t>Enugu </a:t>
            </a:r>
            <a:br>
              <a:rPr lang="en-US" dirty="0" smtClean="0"/>
            </a:br>
            <a:r>
              <a:rPr lang="en-US" sz="1800" dirty="0" smtClean="0"/>
              <a:t>Date: 18 - 22 July, 2016</a:t>
            </a:r>
          </a:p>
          <a:p>
            <a:r>
              <a:rPr lang="en-US" dirty="0" smtClean="0"/>
              <a:t>DR. C. O. ONYIA</a:t>
            </a:r>
          </a:p>
          <a:p>
            <a:r>
              <a:rPr lang="en-US" dirty="0" smtClean="0"/>
              <a:t>BIOTECHNOLOGY AND APPLIED BIOLOGY DEPARTMENT</a:t>
            </a:r>
          </a:p>
          <a:p>
            <a:r>
              <a:rPr lang="en-US" dirty="0" smtClean="0"/>
              <a:t>GODFREY OKOYE UNIVERSITY</a:t>
            </a:r>
          </a:p>
          <a:p>
            <a:r>
              <a:rPr lang="en-US" dirty="0" smtClean="0"/>
              <a:t>ENUGU  </a:t>
            </a:r>
          </a:p>
          <a:p>
            <a:endParaRPr lang="en-US" dirty="0"/>
          </a:p>
        </p:txBody>
      </p:sp>
    </p:spTree>
    <p:extLst>
      <p:ext uri="{BB962C8B-B14F-4D97-AF65-F5344CB8AC3E}">
        <p14:creationId xmlns:p14="http://schemas.microsoft.com/office/powerpoint/2010/main" val="288978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CONDITIONS FOR EFFECTIVE MICROBIAL HYDROCARBON DEGRADATION:  ENVIRONMENTAL FACTORS FOR OPTIMAL PERFORMANCE</a:t>
            </a:r>
            <a:endParaRPr lang="en-US" sz="2800" dirty="0"/>
          </a:p>
        </p:txBody>
      </p:sp>
      <p:sp>
        <p:nvSpPr>
          <p:cNvPr id="3" name="Content Placeholder 2"/>
          <p:cNvSpPr>
            <a:spLocks noGrp="1"/>
          </p:cNvSpPr>
          <p:nvPr>
            <p:ph idx="1"/>
          </p:nvPr>
        </p:nvSpPr>
        <p:spPr/>
        <p:txBody>
          <a:bodyPr>
            <a:normAutofit fontScale="92500" lnSpcReduction="20000"/>
          </a:bodyPr>
          <a:lstStyle/>
          <a:p>
            <a:pPr lvl="0"/>
            <a:r>
              <a:rPr lang="en-US" b="1" dirty="0"/>
              <a:t>Availability of oxygen</a:t>
            </a:r>
            <a:r>
              <a:rPr lang="en-US" dirty="0"/>
              <a:t>: The enzymatic process of biodegradation is faster in the presence of oxygen;</a:t>
            </a:r>
          </a:p>
          <a:p>
            <a:pPr lvl="0"/>
            <a:r>
              <a:rPr lang="en-US" b="1" dirty="0"/>
              <a:t>Water temperature</a:t>
            </a:r>
            <a:r>
              <a:rPr lang="en-US" dirty="0"/>
              <a:t>: Generally, oil is more quickly degraded in warm waters than in cold waters.</a:t>
            </a:r>
          </a:p>
          <a:p>
            <a:pPr lvl="0"/>
            <a:r>
              <a:rPr lang="en-US" b="1" dirty="0"/>
              <a:t>Pressure:</a:t>
            </a:r>
            <a:r>
              <a:rPr lang="en-US" dirty="0"/>
              <a:t> Biodegradation takes place in ultra deep waters, below the seabed (e.g. Deepwater horizon, where temperature is low and pressure is </a:t>
            </a:r>
            <a:r>
              <a:rPr lang="en-US" dirty="0" smtClean="0"/>
              <a:t>high) </a:t>
            </a:r>
            <a:r>
              <a:rPr lang="en-US" dirty="0"/>
              <a:t>by oil-degrading microbes that have adapted to these extreme conditions. </a:t>
            </a:r>
          </a:p>
          <a:p>
            <a:pPr lvl="0"/>
            <a:r>
              <a:rPr lang="en-US" b="1" dirty="0"/>
              <a:t>pH and salinity</a:t>
            </a:r>
            <a:r>
              <a:rPr lang="en-US" dirty="0"/>
              <a:t>: In most of the ocean, pH and salinity do not vary enough to make a big difference in oil degradation rates. Some environments, like salt marsh sediments, exhibit not only high salinity, but also rapid fluctuations in salinity, oxygen, and pH-all characteristics that typically slow oil degradation.</a:t>
            </a:r>
          </a:p>
        </p:txBody>
      </p:sp>
    </p:spTree>
    <p:extLst>
      <p:ext uri="{BB962C8B-B14F-4D97-AF65-F5344CB8AC3E}">
        <p14:creationId xmlns:p14="http://schemas.microsoft.com/office/powerpoint/2010/main" val="30397556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CHALLENGES</a:t>
            </a:r>
            <a:endParaRPr lang="en-US" b="1" dirty="0"/>
          </a:p>
        </p:txBody>
      </p:sp>
      <p:sp>
        <p:nvSpPr>
          <p:cNvPr id="3" name="Content Placeholder 2"/>
          <p:cNvSpPr>
            <a:spLocks noGrp="1"/>
          </p:cNvSpPr>
          <p:nvPr>
            <p:ph idx="1"/>
          </p:nvPr>
        </p:nvSpPr>
        <p:spPr/>
        <p:txBody>
          <a:bodyPr/>
          <a:lstStyle/>
          <a:p>
            <a:pPr lvl="0"/>
            <a:r>
              <a:rPr lang="en-US" dirty="0"/>
              <a:t>In natural environment, the microbial consortia (not individual microbe) are involved in degrading the various constituents of the oil;  </a:t>
            </a:r>
          </a:p>
          <a:p>
            <a:pPr lvl="0"/>
            <a:r>
              <a:rPr lang="en-US" dirty="0"/>
              <a:t>Natural selection has been acting on the environmental microbes for billions of years, chatting (honing) the effective metabolic pathways for degradation of hydrocarbons;</a:t>
            </a:r>
          </a:p>
          <a:p>
            <a:pPr lvl="0"/>
            <a:r>
              <a:rPr lang="en-US" dirty="0"/>
              <a:t>The bioengineered strain will have to out-compete the indigenous, resident microbes that are well adapted to the environment to perform; </a:t>
            </a:r>
          </a:p>
          <a:p>
            <a:endParaRPr lang="en-US" dirty="0"/>
          </a:p>
        </p:txBody>
      </p:sp>
    </p:spTree>
    <p:extLst>
      <p:ext uri="{BB962C8B-B14F-4D97-AF65-F5344CB8AC3E}">
        <p14:creationId xmlns:p14="http://schemas.microsoft.com/office/powerpoint/2010/main" val="21482170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CHALLENGES</a:t>
            </a:r>
            <a:endParaRPr lang="en-US" dirty="0"/>
          </a:p>
        </p:txBody>
      </p:sp>
      <p:sp>
        <p:nvSpPr>
          <p:cNvPr id="3" name="Content Placeholder 2"/>
          <p:cNvSpPr>
            <a:spLocks noGrp="1"/>
          </p:cNvSpPr>
          <p:nvPr>
            <p:ph idx="1"/>
          </p:nvPr>
        </p:nvSpPr>
        <p:spPr/>
        <p:txBody>
          <a:bodyPr>
            <a:normAutofit/>
          </a:bodyPr>
          <a:lstStyle/>
          <a:p>
            <a:pPr lvl="0"/>
            <a:r>
              <a:rPr lang="en-US" sz="3600" dirty="0"/>
              <a:t>The microbes may need to be engineered to function in different habitats with extreme environmental conditions such as extreme pH, temperature, salinity, drought situation, </a:t>
            </a:r>
            <a:r>
              <a:rPr lang="en-US" sz="3600" dirty="0" err="1"/>
              <a:t>etc</a:t>
            </a:r>
            <a:r>
              <a:rPr lang="en-US" sz="3600" dirty="0"/>
              <a:t>;      </a:t>
            </a:r>
          </a:p>
          <a:p>
            <a:r>
              <a:rPr lang="en-US" sz="3600" dirty="0"/>
              <a:t>Gene stacking may be an option, but a daunting exercise</a:t>
            </a:r>
          </a:p>
        </p:txBody>
      </p:sp>
    </p:spTree>
    <p:extLst>
      <p:ext uri="{BB962C8B-B14F-4D97-AF65-F5344CB8AC3E}">
        <p14:creationId xmlns:p14="http://schemas.microsoft.com/office/powerpoint/2010/main" val="41336102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1341" y="230655"/>
            <a:ext cx="10515600" cy="966134"/>
          </a:xfrm>
        </p:spPr>
        <p:txBody>
          <a:bodyPr>
            <a:normAutofit/>
          </a:bodyPr>
          <a:lstStyle/>
          <a:p>
            <a:pPr algn="ctr"/>
            <a:r>
              <a:rPr lang="en-US" sz="3600" b="1" dirty="0" smtClean="0"/>
              <a:t>BIO-ENGINEERED MICROBES </a:t>
            </a:r>
            <a:endParaRPr lang="en-US" sz="3600" b="1" dirty="0"/>
          </a:p>
        </p:txBody>
      </p:sp>
      <p:sp>
        <p:nvSpPr>
          <p:cNvPr id="3" name="Content Placeholder 2"/>
          <p:cNvSpPr>
            <a:spLocks noGrp="1"/>
          </p:cNvSpPr>
          <p:nvPr>
            <p:ph idx="1"/>
          </p:nvPr>
        </p:nvSpPr>
        <p:spPr>
          <a:xfrm>
            <a:off x="838200" y="1358152"/>
            <a:ext cx="10515600" cy="5069541"/>
          </a:xfrm>
        </p:spPr>
        <p:txBody>
          <a:bodyPr>
            <a:normAutofit fontScale="92500" lnSpcReduction="10000"/>
          </a:bodyPr>
          <a:lstStyle/>
          <a:p>
            <a:r>
              <a:rPr lang="en-US" dirty="0"/>
              <a:t>Genes have been manipulated by man for a very long time. </a:t>
            </a:r>
            <a:endParaRPr lang="en-US" dirty="0" smtClean="0"/>
          </a:p>
          <a:p>
            <a:r>
              <a:rPr lang="en-US" dirty="0" smtClean="0"/>
              <a:t>From </a:t>
            </a:r>
            <a:r>
              <a:rPr lang="en-US" dirty="0"/>
              <a:t>the early days of </a:t>
            </a:r>
            <a:r>
              <a:rPr lang="en-US" dirty="0" err="1"/>
              <a:t>Gregor</a:t>
            </a:r>
            <a:r>
              <a:rPr lang="en-US" dirty="0"/>
              <a:t> Mendel, selective breeding was used to bring out interesting, useful and sometimes unusual traits in plants and other organisms. </a:t>
            </a:r>
            <a:endParaRPr lang="en-US" dirty="0" smtClean="0"/>
          </a:p>
          <a:p>
            <a:r>
              <a:rPr lang="en-US" dirty="0" smtClean="0"/>
              <a:t>It </a:t>
            </a:r>
            <a:r>
              <a:rPr lang="en-US" dirty="0"/>
              <a:t>has been proposed that the exchange of genetic information between organisms in nature is considerably more commonplace than is generally imagined. </a:t>
            </a:r>
          </a:p>
          <a:p>
            <a:r>
              <a:rPr lang="en-US" dirty="0"/>
              <a:t>It is possible to engineer microbes that show enhanced oil degrading capabilities in the laboratory. </a:t>
            </a:r>
            <a:endParaRPr lang="en-US" dirty="0" smtClean="0"/>
          </a:p>
          <a:p>
            <a:r>
              <a:rPr lang="en-US" dirty="0" smtClean="0"/>
              <a:t>Most </a:t>
            </a:r>
            <a:r>
              <a:rPr lang="en-US" dirty="0"/>
              <a:t>of the demonstrations of the efficacy of genetically engineered microorganisms in bioremediation of contaminated environment are in the laboratories.</a:t>
            </a:r>
          </a:p>
          <a:p>
            <a:pPr marL="0" indent="0">
              <a:buNone/>
            </a:pPr>
            <a:r>
              <a:rPr lang="en-US" dirty="0"/>
              <a:t> </a:t>
            </a:r>
          </a:p>
        </p:txBody>
      </p:sp>
    </p:spTree>
    <p:extLst>
      <p:ext uri="{BB962C8B-B14F-4D97-AF65-F5344CB8AC3E}">
        <p14:creationId xmlns:p14="http://schemas.microsoft.com/office/powerpoint/2010/main" val="23381990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TRANSFORMATION</a:t>
            </a:r>
            <a:endParaRPr lang="en-US" dirty="0"/>
          </a:p>
        </p:txBody>
      </p:sp>
      <p:sp>
        <p:nvSpPr>
          <p:cNvPr id="3" name="Content Placeholder 2"/>
          <p:cNvSpPr>
            <a:spLocks noGrp="1"/>
          </p:cNvSpPr>
          <p:nvPr>
            <p:ph idx="1"/>
          </p:nvPr>
        </p:nvSpPr>
        <p:spPr>
          <a:xfrm>
            <a:off x="838200" y="1411941"/>
            <a:ext cx="10515600" cy="4765022"/>
          </a:xfrm>
        </p:spPr>
        <p:txBody>
          <a:bodyPr>
            <a:normAutofit/>
          </a:bodyPr>
          <a:lstStyle/>
          <a:p>
            <a:r>
              <a:rPr lang="en-US" sz="3200" dirty="0"/>
              <a:t>Genetic alteration of a cell as result of direct uptake or incorporation of exogenous DNA from its surrounding through the cell membrane</a:t>
            </a:r>
            <a:r>
              <a:rPr lang="en-US" sz="3200" dirty="0" smtClean="0"/>
              <a:t>.</a:t>
            </a:r>
          </a:p>
          <a:p>
            <a:r>
              <a:rPr lang="en-US" sz="3200" dirty="0" smtClean="0"/>
              <a:t>This </a:t>
            </a:r>
            <a:r>
              <a:rPr lang="en-US" sz="3200" dirty="0"/>
              <a:t>process can occur naturally in some species of bacteria or effected artificially in some other cells. </a:t>
            </a:r>
            <a:endParaRPr lang="en-US" sz="3200" dirty="0" smtClean="0"/>
          </a:p>
          <a:p>
            <a:r>
              <a:rPr lang="en-US" sz="3200" dirty="0" smtClean="0"/>
              <a:t>For </a:t>
            </a:r>
            <a:r>
              <a:rPr lang="en-US" sz="3200" dirty="0"/>
              <a:t>transformation to happen, bacteria must be in a state of </a:t>
            </a:r>
            <a:r>
              <a:rPr lang="en-US" sz="3200" b="1" dirty="0"/>
              <a:t>competence</a:t>
            </a:r>
            <a:r>
              <a:rPr lang="en-US" sz="3200" dirty="0"/>
              <a:t>, which might occur as a time-limited response to environmental conditions such as starvation and cell density.</a:t>
            </a:r>
          </a:p>
          <a:p>
            <a:endParaRPr lang="en-US" sz="3200" dirty="0"/>
          </a:p>
        </p:txBody>
      </p:sp>
    </p:spTree>
    <p:extLst>
      <p:ext uri="{BB962C8B-B14F-4D97-AF65-F5344CB8AC3E}">
        <p14:creationId xmlns:p14="http://schemas.microsoft.com/office/powerpoint/2010/main" val="4126756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21975"/>
          </a:xfrm>
        </p:spPr>
        <p:txBody>
          <a:bodyPr>
            <a:noAutofit/>
          </a:bodyPr>
          <a:lstStyle/>
          <a:p>
            <a:pPr algn="ctr"/>
            <a:r>
              <a:rPr lang="en-US" sz="3600" b="1" dirty="0" smtClean="0">
                <a:effectLst>
                  <a:outerShdw blurRad="38100" dist="38100" dir="2700000" algn="tl">
                    <a:srgbClr val="000000">
                      <a:alpha val="43137"/>
                    </a:srgbClr>
                  </a:outerShdw>
                </a:effectLst>
              </a:rPr>
              <a:t>PLASMIDS</a:t>
            </a:r>
            <a:r>
              <a:rPr lang="en-US" sz="3600" dirty="0" smtClean="0">
                <a:effectLst>
                  <a:outerShdw blurRad="38100" dist="38100" dir="2700000" algn="tl">
                    <a:srgbClr val="000000">
                      <a:alpha val="43137"/>
                    </a:srgbClr>
                  </a:outerShdw>
                </a:effectLst>
              </a:rPr>
              <a:t> AND </a:t>
            </a:r>
            <a:r>
              <a:rPr lang="en-US" sz="3600" b="1" dirty="0" smtClean="0">
                <a:effectLst>
                  <a:outerShdw blurRad="38100" dist="38100" dir="2700000" algn="tl">
                    <a:srgbClr val="000000">
                      <a:alpha val="43137"/>
                    </a:srgbClr>
                  </a:outerShdw>
                </a:effectLst>
              </a:rPr>
              <a:t>BACTERIOPHAGES</a:t>
            </a:r>
            <a:r>
              <a:rPr lang="en-US" sz="3600" dirty="0" smtClean="0">
                <a:effectLst>
                  <a:outerShdw blurRad="38100" dist="38100" dir="2700000" algn="tl">
                    <a:srgbClr val="000000">
                      <a:alpha val="43137"/>
                    </a:srgbClr>
                  </a:outerShdw>
                </a:effectLst>
              </a:rPr>
              <a:t>. </a:t>
            </a:r>
            <a:br>
              <a:rPr lang="en-US" sz="3600" dirty="0" smtClean="0">
                <a:effectLst>
                  <a:outerShdw blurRad="38100" dist="38100" dir="2700000" algn="tl">
                    <a:srgbClr val="000000">
                      <a:alpha val="43137"/>
                    </a:srgbClr>
                  </a:outerShdw>
                </a:effectLst>
              </a:rPr>
            </a:br>
            <a:endParaRPr lang="en-US" sz="36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78224" y="793377"/>
            <a:ext cx="10775576" cy="5661212"/>
          </a:xfrm>
        </p:spPr>
        <p:txBody>
          <a:bodyPr>
            <a:normAutofit/>
          </a:bodyPr>
          <a:lstStyle/>
          <a:p>
            <a:r>
              <a:rPr lang="en-US" sz="3000" dirty="0"/>
              <a:t>In bacteria, the most likely candidates for genetic transfer are </a:t>
            </a:r>
            <a:r>
              <a:rPr lang="en-US" sz="3000" b="1" dirty="0"/>
              <a:t>plasmids</a:t>
            </a:r>
            <a:r>
              <a:rPr lang="en-US" sz="3000" dirty="0"/>
              <a:t> and </a:t>
            </a:r>
            <a:r>
              <a:rPr lang="en-US" sz="3000" b="1" dirty="0"/>
              <a:t>bacteriophages</a:t>
            </a:r>
            <a:r>
              <a:rPr lang="en-US" sz="3000" dirty="0"/>
              <a:t>. </a:t>
            </a:r>
          </a:p>
          <a:p>
            <a:r>
              <a:rPr lang="en-US" dirty="0"/>
              <a:t> </a:t>
            </a:r>
            <a:r>
              <a:rPr lang="en-US" dirty="0" smtClean="0"/>
              <a:t>A</a:t>
            </a:r>
            <a:r>
              <a:rPr lang="en-US" dirty="0"/>
              <a:t> </a:t>
            </a:r>
            <a:r>
              <a:rPr lang="en-US" b="1" dirty="0"/>
              <a:t>plasmid</a:t>
            </a:r>
            <a:r>
              <a:rPr lang="en-US" dirty="0"/>
              <a:t> is a small, circular, double stranded DNA molecule within a bacterial cell that is physically separated from a </a:t>
            </a:r>
            <a:r>
              <a:rPr lang="en-US" b="1" dirty="0"/>
              <a:t>chromosomal DNA,</a:t>
            </a:r>
            <a:r>
              <a:rPr lang="en-US" dirty="0"/>
              <a:t> which is capable of </a:t>
            </a:r>
            <a:r>
              <a:rPr lang="en-US" b="1" dirty="0"/>
              <a:t>independent replication</a:t>
            </a:r>
            <a:r>
              <a:rPr lang="en-US" dirty="0"/>
              <a:t>. </a:t>
            </a:r>
            <a:endParaRPr lang="en-US" dirty="0" smtClean="0"/>
          </a:p>
          <a:p>
            <a:r>
              <a:rPr lang="en-US" dirty="0" smtClean="0"/>
              <a:t>While </a:t>
            </a:r>
            <a:r>
              <a:rPr lang="en-US" dirty="0"/>
              <a:t>the chromosomes are big and contain all the essential information for living, plasmids usually are very small and contain only additional information. </a:t>
            </a:r>
            <a:endParaRPr lang="en-US" dirty="0" smtClean="0"/>
          </a:p>
          <a:p>
            <a:r>
              <a:rPr lang="en-US" dirty="0" smtClean="0"/>
              <a:t>Artificial </a:t>
            </a:r>
            <a:r>
              <a:rPr lang="en-US" dirty="0"/>
              <a:t>plasmids are widely used as vectors in molecular cloning, serving to drive the replication of recombinant DNA sequences within host organisms.</a:t>
            </a:r>
          </a:p>
          <a:p>
            <a:r>
              <a:rPr lang="en-US" dirty="0" smtClean="0"/>
              <a:t>Plasmids </a:t>
            </a:r>
            <a:r>
              <a:rPr lang="en-US" dirty="0"/>
              <a:t>can be transmitted from one bacterium to another (even of another species) via three main mechanisms:</a:t>
            </a:r>
          </a:p>
          <a:p>
            <a:endParaRPr lang="en-US" dirty="0"/>
          </a:p>
        </p:txBody>
      </p:sp>
    </p:spTree>
    <p:extLst>
      <p:ext uri="{BB962C8B-B14F-4D97-AF65-F5344CB8AC3E}">
        <p14:creationId xmlns:p14="http://schemas.microsoft.com/office/powerpoint/2010/main" val="4724975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72004"/>
          </a:xfrm>
        </p:spPr>
        <p:txBody>
          <a:bodyPr/>
          <a:lstStyle/>
          <a:p>
            <a:r>
              <a:rPr lang="en-US" b="1" dirty="0" smtClean="0"/>
              <a:t>Transduction AND Conjugation</a:t>
            </a:r>
            <a:endParaRPr lang="en-US" dirty="0"/>
          </a:p>
        </p:txBody>
      </p:sp>
      <p:sp>
        <p:nvSpPr>
          <p:cNvPr id="3" name="Content Placeholder 2"/>
          <p:cNvSpPr>
            <a:spLocks noGrp="1"/>
          </p:cNvSpPr>
          <p:nvPr>
            <p:ph idx="1"/>
          </p:nvPr>
        </p:nvSpPr>
        <p:spPr>
          <a:xfrm>
            <a:off x="838200" y="1237130"/>
            <a:ext cx="10515600" cy="5204011"/>
          </a:xfrm>
        </p:spPr>
        <p:txBody>
          <a:bodyPr>
            <a:noAutofit/>
          </a:bodyPr>
          <a:lstStyle/>
          <a:p>
            <a:r>
              <a:rPr lang="en-US" sz="2400" b="1" dirty="0"/>
              <a:t>Transduction:</a:t>
            </a:r>
            <a:r>
              <a:rPr lang="en-US" sz="2400" dirty="0"/>
              <a:t> Injection of foreign DNA </a:t>
            </a:r>
            <a:r>
              <a:rPr lang="en-US" sz="2400" dirty="0" smtClean="0"/>
              <a:t>into </a:t>
            </a:r>
            <a:r>
              <a:rPr lang="en-US" sz="2400" dirty="0"/>
              <a:t>the host bacterium</a:t>
            </a:r>
          </a:p>
          <a:p>
            <a:r>
              <a:rPr lang="en-US" sz="2400" b="1" dirty="0"/>
              <a:t>Conjugation</a:t>
            </a:r>
            <a:r>
              <a:rPr lang="en-US" sz="2400" dirty="0"/>
              <a:t>: Transfer of genetic material between two bacterial cells in direct contact </a:t>
            </a:r>
          </a:p>
          <a:p>
            <a:r>
              <a:rPr lang="en-US" sz="2400" dirty="0" smtClean="0"/>
              <a:t>The </a:t>
            </a:r>
            <a:r>
              <a:rPr lang="en-US" sz="2400" dirty="0"/>
              <a:t>host-to-host transfer of genetic material is known as horizontal gene transfer</a:t>
            </a:r>
            <a:r>
              <a:rPr lang="en-US" sz="2400" dirty="0" smtClean="0"/>
              <a:t>,</a:t>
            </a:r>
          </a:p>
          <a:p>
            <a:r>
              <a:rPr lang="en-US" sz="2400" dirty="0" smtClean="0"/>
              <a:t> Plasmids </a:t>
            </a:r>
            <a:r>
              <a:rPr lang="en-US" sz="2400" dirty="0"/>
              <a:t>provide a mechanism for horizontal gene transfer within a population of microbes and typically provide a selective advantage under a given environmental state. </a:t>
            </a:r>
            <a:endParaRPr lang="en-US" sz="2400" dirty="0" smtClean="0"/>
          </a:p>
          <a:p>
            <a:r>
              <a:rPr lang="en-US" sz="2400" dirty="0" smtClean="0"/>
              <a:t>They </a:t>
            </a:r>
            <a:r>
              <a:rPr lang="en-US" sz="2400" dirty="0"/>
              <a:t>may carry genes that </a:t>
            </a:r>
            <a:endParaRPr lang="en-US" sz="2400" dirty="0" smtClean="0"/>
          </a:p>
          <a:p>
            <a:pPr lvl="1"/>
            <a:r>
              <a:rPr lang="en-US" sz="2000" dirty="0" smtClean="0"/>
              <a:t>provide </a:t>
            </a:r>
            <a:r>
              <a:rPr lang="en-US" sz="2000" dirty="0"/>
              <a:t>resistance to naturally occurring antibiotics in a competitive environmental niche, </a:t>
            </a:r>
            <a:r>
              <a:rPr lang="en-US" sz="2000" dirty="0" smtClean="0"/>
              <a:t>or</a:t>
            </a:r>
          </a:p>
          <a:p>
            <a:pPr lvl="1"/>
            <a:r>
              <a:rPr lang="en-US" sz="2000" dirty="0" smtClean="0"/>
              <a:t>Produce proteins that may </a:t>
            </a:r>
            <a:r>
              <a:rPr lang="en-US" sz="2000" dirty="0"/>
              <a:t>act as toxins under similar circumstances, or </a:t>
            </a:r>
            <a:endParaRPr lang="en-US" sz="2000" dirty="0" smtClean="0"/>
          </a:p>
          <a:p>
            <a:pPr lvl="1"/>
            <a:r>
              <a:rPr lang="en-US" sz="2000" dirty="0" smtClean="0"/>
              <a:t>allow </a:t>
            </a:r>
            <a:r>
              <a:rPr lang="en-US" sz="2000" dirty="0"/>
              <a:t>the organism to utilize particular organic compounds that would be advantageous when nutrients are scarce. </a:t>
            </a:r>
          </a:p>
          <a:p>
            <a:r>
              <a:rPr lang="en-US" sz="2400" b="1" dirty="0"/>
              <a:t> </a:t>
            </a:r>
            <a:endParaRPr lang="en-US" sz="2400" dirty="0"/>
          </a:p>
          <a:p>
            <a:endParaRPr lang="en-US" sz="2400" dirty="0"/>
          </a:p>
        </p:txBody>
      </p:sp>
    </p:spTree>
    <p:extLst>
      <p:ext uri="{BB962C8B-B14F-4D97-AF65-F5344CB8AC3E}">
        <p14:creationId xmlns:p14="http://schemas.microsoft.com/office/powerpoint/2010/main" val="24592917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Manipulation of Bacteria by Genetic Engineering</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Genetic manipulation </a:t>
            </a:r>
            <a:r>
              <a:rPr lang="en-US" dirty="0" smtClean="0"/>
              <a:t>is </a:t>
            </a:r>
            <a:r>
              <a:rPr lang="en-US" dirty="0"/>
              <a:t>the deliberate introduction of defined genes into a specified organism is in constant development. The techniques have produced some exciting hybrids in all areas of research, both microscopic - bacteria and fungi, usually described as recombinants, and macroscopic-higher plants and animals known as transgenes. The latter term refers to the principle of deliberate transfer of a gene from one organism to another in which it is not normally resident. This earns the incoming gene the title of ‘foreign gene’. </a:t>
            </a:r>
          </a:p>
          <a:p>
            <a:endParaRPr lang="en-US" dirty="0"/>
          </a:p>
        </p:txBody>
      </p:sp>
    </p:spTree>
    <p:extLst>
      <p:ext uri="{BB962C8B-B14F-4D97-AF65-F5344CB8AC3E}">
        <p14:creationId xmlns:p14="http://schemas.microsoft.com/office/powerpoint/2010/main" val="40437234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Basic Principles of Genetic Engineering</a:t>
            </a:r>
            <a:r>
              <a:rPr lang="en-US" dirty="0"/>
              <a:t/>
            </a:r>
            <a:br>
              <a:rPr lang="en-US" dirty="0"/>
            </a:br>
            <a:endParaRPr lang="en-US" dirty="0"/>
          </a:p>
        </p:txBody>
      </p:sp>
      <p:sp>
        <p:nvSpPr>
          <p:cNvPr id="3" name="Content Placeholder 2"/>
          <p:cNvSpPr>
            <a:spLocks noGrp="1"/>
          </p:cNvSpPr>
          <p:nvPr>
            <p:ph idx="1"/>
          </p:nvPr>
        </p:nvSpPr>
        <p:spPr>
          <a:xfrm>
            <a:off x="838200" y="1317812"/>
            <a:ext cx="10515600" cy="4383741"/>
          </a:xfrm>
        </p:spPr>
        <p:txBody>
          <a:bodyPr>
            <a:noAutofit/>
          </a:bodyPr>
          <a:lstStyle/>
          <a:p>
            <a:r>
              <a:rPr lang="en-US" dirty="0"/>
              <a:t>Basic cloning procedures share some fundamental requirements and </a:t>
            </a:r>
            <a:r>
              <a:rPr lang="en-US" dirty="0" smtClean="0"/>
              <a:t>include:</a:t>
            </a:r>
          </a:p>
          <a:p>
            <a:r>
              <a:rPr lang="en-US" dirty="0" smtClean="0"/>
              <a:t>Enzymes</a:t>
            </a:r>
            <a:r>
              <a:rPr lang="en-US" dirty="0"/>
              <a:t>, </a:t>
            </a:r>
            <a:endParaRPr lang="en-US" dirty="0" smtClean="0"/>
          </a:p>
          <a:p>
            <a:r>
              <a:rPr lang="en-US" dirty="0" smtClean="0"/>
              <a:t>solutions </a:t>
            </a:r>
            <a:r>
              <a:rPr lang="en-US" dirty="0"/>
              <a:t>and equipment necessary to perform the procedures; </a:t>
            </a:r>
            <a:endParaRPr lang="en-US" dirty="0" smtClean="0"/>
          </a:p>
          <a:p>
            <a:r>
              <a:rPr lang="en-US" dirty="0" smtClean="0"/>
              <a:t>the </a:t>
            </a:r>
            <a:r>
              <a:rPr lang="en-US" dirty="0"/>
              <a:t>desired piece of DNA to be transferred; </a:t>
            </a:r>
            <a:endParaRPr lang="en-US" dirty="0" smtClean="0"/>
          </a:p>
          <a:p>
            <a:r>
              <a:rPr lang="en-US" dirty="0" smtClean="0"/>
              <a:t>cloning </a:t>
            </a:r>
            <a:r>
              <a:rPr lang="en-US" dirty="0"/>
              <a:t>vector; </a:t>
            </a:r>
            <a:endParaRPr lang="en-US" dirty="0" smtClean="0"/>
          </a:p>
          <a:p>
            <a:r>
              <a:rPr lang="en-US" dirty="0" smtClean="0"/>
              <a:t>the </a:t>
            </a:r>
            <a:r>
              <a:rPr lang="en-US" dirty="0"/>
              <a:t>recipient cell which may be a whole </a:t>
            </a:r>
            <a:r>
              <a:rPr lang="en-US" dirty="0" smtClean="0"/>
              <a:t>organism; </a:t>
            </a:r>
          </a:p>
          <a:p>
            <a:r>
              <a:rPr lang="en-US" dirty="0" smtClean="0"/>
              <a:t>marker genes </a:t>
            </a:r>
            <a:endParaRPr lang="en-US" dirty="0"/>
          </a:p>
          <a:p>
            <a:pPr marL="0" indent="0">
              <a:buNone/>
            </a:pPr>
            <a:r>
              <a:rPr lang="en-US" b="1" dirty="0"/>
              <a:t> </a:t>
            </a:r>
            <a:endParaRPr lang="en-US" dirty="0"/>
          </a:p>
        </p:txBody>
      </p:sp>
    </p:spTree>
    <p:extLst>
      <p:ext uri="{BB962C8B-B14F-4D97-AF65-F5344CB8AC3E}">
        <p14:creationId xmlns:p14="http://schemas.microsoft.com/office/powerpoint/2010/main" val="6389901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Bioengineering custom microbes, genetic engineering,bioremediation,bioprocess,biomedical engineering"/>
          <p:cNvPicPr/>
          <p:nvPr/>
        </p:nvPicPr>
        <p:blipFill>
          <a:blip r:embed="rId2">
            <a:extLst>
              <a:ext uri="{28A0092B-C50C-407E-A947-70E740481C1C}">
                <a14:useLocalDpi xmlns:a14="http://schemas.microsoft.com/office/drawing/2010/main" val="0"/>
              </a:ext>
            </a:extLst>
          </a:blip>
          <a:srcRect/>
          <a:stretch>
            <a:fillRect/>
          </a:stretch>
        </p:blipFill>
        <p:spPr bwMode="auto">
          <a:xfrm>
            <a:off x="2043954" y="510988"/>
            <a:ext cx="7409328" cy="5404579"/>
          </a:xfrm>
          <a:prstGeom prst="rect">
            <a:avLst/>
          </a:prstGeom>
          <a:noFill/>
          <a:ln>
            <a:noFill/>
          </a:ln>
        </p:spPr>
      </p:pic>
    </p:spTree>
    <p:extLst>
      <p:ext uri="{BB962C8B-B14F-4D97-AF65-F5344CB8AC3E}">
        <p14:creationId xmlns:p14="http://schemas.microsoft.com/office/powerpoint/2010/main" val="2390493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t/>
            </a:r>
            <a:br>
              <a:rPr lang="en-US" sz="3600" b="1" dirty="0" smtClean="0"/>
            </a:br>
            <a:r>
              <a:rPr lang="en-US" sz="3600" b="1" dirty="0"/>
              <a:t/>
            </a:r>
            <a:br>
              <a:rPr lang="en-US" sz="3600" b="1" dirty="0"/>
            </a:br>
            <a:r>
              <a:rPr lang="en-US" sz="3600" b="1" dirty="0" smtClean="0"/>
              <a:t/>
            </a:r>
            <a:br>
              <a:rPr lang="en-US" sz="3600" b="1" dirty="0" smtClean="0"/>
            </a:br>
            <a:r>
              <a:rPr lang="en-US" sz="3600" b="1" dirty="0" smtClean="0"/>
              <a:t>Application </a:t>
            </a:r>
            <a:r>
              <a:rPr lang="en-US" sz="3600" b="1" dirty="0"/>
              <a:t>of DNA Technology in Bioremediation of Polluted Environment: Crude Oil Contaminated Soil and Water </a:t>
            </a:r>
            <a:r>
              <a:rPr lang="en-US" dirty="0"/>
              <a:t/>
            </a:r>
            <a:br>
              <a:rPr lang="en-US" dirty="0"/>
            </a:br>
            <a:r>
              <a:rPr lang="en-US" dirty="0"/>
              <a:t> </a:t>
            </a:r>
            <a:br>
              <a:rPr lang="en-US" dirty="0"/>
            </a:br>
            <a:endParaRPr lang="en-US" dirty="0"/>
          </a:p>
        </p:txBody>
      </p:sp>
      <p:sp>
        <p:nvSpPr>
          <p:cNvPr id="3" name="Content Placeholder 2"/>
          <p:cNvSpPr>
            <a:spLocks noGrp="1"/>
          </p:cNvSpPr>
          <p:nvPr>
            <p:ph idx="1"/>
          </p:nvPr>
        </p:nvSpPr>
        <p:spPr/>
        <p:txBody>
          <a:bodyPr/>
          <a:lstStyle/>
          <a:p>
            <a:endParaRPr lang="en-US" dirty="0" smtClean="0"/>
          </a:p>
          <a:p>
            <a:r>
              <a:rPr lang="en-US" b="1" dirty="0" smtClean="0"/>
              <a:t>Bioremediation </a:t>
            </a:r>
            <a:r>
              <a:rPr lang="en-US" dirty="0"/>
              <a:t>is defined as the process by which microorganisms are stimulated to rapidly degrade hazardous organic pollutants to environmentally </a:t>
            </a:r>
            <a:r>
              <a:rPr lang="en-US" b="1" dirty="0"/>
              <a:t>safe levels </a:t>
            </a:r>
            <a:r>
              <a:rPr lang="en-US" dirty="0"/>
              <a:t>in soils, sediments, surface and ground water. </a:t>
            </a:r>
            <a:endParaRPr lang="en-US" dirty="0" smtClean="0"/>
          </a:p>
          <a:p>
            <a:r>
              <a:rPr lang="en-US" dirty="0" smtClean="0"/>
              <a:t>Micro-organisms </a:t>
            </a:r>
            <a:r>
              <a:rPr lang="en-US" dirty="0"/>
              <a:t>are </a:t>
            </a:r>
            <a:r>
              <a:rPr lang="en-US" dirty="0" smtClean="0"/>
              <a:t>known </a:t>
            </a:r>
            <a:r>
              <a:rPr lang="en-US" dirty="0"/>
              <a:t>to be the principal agents, which can clean and modify the complex lipophilic organic molecules, once considered recalcitrant, to simple water soluble products. </a:t>
            </a:r>
          </a:p>
        </p:txBody>
      </p:sp>
    </p:spTree>
    <p:extLst>
      <p:ext uri="{BB962C8B-B14F-4D97-AF65-F5344CB8AC3E}">
        <p14:creationId xmlns:p14="http://schemas.microsoft.com/office/powerpoint/2010/main" val="41082005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THE DEVELOPMENT OF FIRST SUPERBUG FOR BIOREMEDIATION</a:t>
            </a:r>
            <a:endParaRPr lang="en-US" sz="3200" dirty="0"/>
          </a:p>
        </p:txBody>
      </p:sp>
      <p:pic>
        <p:nvPicPr>
          <p:cNvPr id="5" name="Content Placeholder 4" descr="Bioengineering custom microbes, genetic engineering,bioremediation,bioprocess,biomedical engineerin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64976" y="1825625"/>
            <a:ext cx="8001000" cy="4669304"/>
          </a:xfrm>
          <a:prstGeom prst="rect">
            <a:avLst/>
          </a:prstGeom>
          <a:noFill/>
          <a:ln>
            <a:noFill/>
          </a:ln>
        </p:spPr>
      </p:pic>
    </p:spTree>
    <p:extLst>
      <p:ext uri="{BB962C8B-B14F-4D97-AF65-F5344CB8AC3E}">
        <p14:creationId xmlns:p14="http://schemas.microsoft.com/office/powerpoint/2010/main" val="10229930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Transformation Processes</a:t>
            </a:r>
            <a:br>
              <a:rPr lang="en-US" dirty="0" smtClean="0"/>
            </a:br>
            <a:endParaRPr lang="en-US" dirty="0"/>
          </a:p>
        </p:txBody>
      </p:sp>
      <p:sp>
        <p:nvSpPr>
          <p:cNvPr id="10" name="Text Placeholder 9"/>
          <p:cNvSpPr>
            <a:spLocks noGrp="1"/>
          </p:cNvSpPr>
          <p:nvPr>
            <p:ph type="body" idx="1"/>
          </p:nvPr>
        </p:nvSpPr>
        <p:spPr/>
        <p:txBody>
          <a:bodyPr/>
          <a:lstStyle/>
          <a:p>
            <a:r>
              <a:rPr lang="en-US" dirty="0" smtClean="0"/>
              <a:t>NOTE </a:t>
            </a:r>
            <a:endParaRPr lang="en-US" dirty="0"/>
          </a:p>
        </p:txBody>
      </p:sp>
      <p:sp>
        <p:nvSpPr>
          <p:cNvPr id="3" name="Content Placeholder 2"/>
          <p:cNvSpPr>
            <a:spLocks noGrp="1"/>
          </p:cNvSpPr>
          <p:nvPr>
            <p:ph sz="half" idx="2"/>
          </p:nvPr>
        </p:nvSpPr>
        <p:spPr/>
        <p:txBody>
          <a:bodyPr>
            <a:normAutofit fontScale="62500" lnSpcReduction="20000"/>
          </a:bodyPr>
          <a:lstStyle/>
          <a:p>
            <a:r>
              <a:rPr lang="en-US" sz="3400" dirty="0" smtClean="0"/>
              <a:t>"</a:t>
            </a:r>
            <a:r>
              <a:rPr lang="en-US" sz="3400" dirty="0"/>
              <a:t>Transformation" may also be used to describe the insertion of new genetic material into non-bacterial cells, including animal and plant cells; </a:t>
            </a:r>
            <a:endParaRPr lang="en-US" sz="3400" dirty="0" smtClean="0"/>
          </a:p>
          <a:p>
            <a:pPr lvl="1"/>
            <a:endParaRPr lang="en-US" sz="3400" dirty="0" smtClean="0"/>
          </a:p>
          <a:p>
            <a:pPr lvl="1"/>
            <a:r>
              <a:rPr lang="en-US" sz="3400" dirty="0" smtClean="0"/>
              <a:t>“</a:t>
            </a:r>
            <a:r>
              <a:rPr lang="en-US" sz="3400" dirty="0"/>
              <a:t>transformation” has a special meaning in relation to animal cells, indicating progression to a cancerous state, the term should be avoided for animal cells when describing introduction of exogenous genetic material, The term </a:t>
            </a:r>
            <a:r>
              <a:rPr lang="en-US" sz="3400" b="1" dirty="0"/>
              <a:t>“transfection”</a:t>
            </a:r>
            <a:r>
              <a:rPr lang="en-US" sz="3400" dirty="0"/>
              <a:t> should be used when describing introduction of foreign DNA into eukaryotic. </a:t>
            </a:r>
          </a:p>
          <a:p>
            <a:endParaRPr lang="en-US" dirty="0"/>
          </a:p>
        </p:txBody>
      </p:sp>
      <p:sp>
        <p:nvSpPr>
          <p:cNvPr id="11" name="Text Placeholder 10"/>
          <p:cNvSpPr>
            <a:spLocks noGrp="1"/>
          </p:cNvSpPr>
          <p:nvPr>
            <p:ph type="body" sz="quarter" idx="3"/>
          </p:nvPr>
        </p:nvSpPr>
        <p:spPr>
          <a:xfrm>
            <a:off x="6172200" y="1506071"/>
            <a:ext cx="5183188" cy="739588"/>
          </a:xfrm>
        </p:spPr>
        <p:txBody>
          <a:bodyPr>
            <a:normAutofit fontScale="77500" lnSpcReduction="20000"/>
          </a:bodyPr>
          <a:lstStyle/>
          <a:p>
            <a:endParaRPr lang="en-US" i="1" dirty="0" smtClean="0">
              <a:solidFill>
                <a:srgbClr val="44546A"/>
              </a:solidFill>
              <a:effectLst/>
              <a:latin typeface="Times New Roman" panose="02020603050405020304" pitchFamily="18" charset="0"/>
              <a:ea typeface="Calibri" panose="020F0502020204030204" pitchFamily="34" charset="0"/>
              <a:cs typeface="Times New Roman" panose="02020603050405020304" pitchFamily="18" charset="0"/>
            </a:endParaRPr>
          </a:p>
          <a:p>
            <a:r>
              <a:rPr lang="en-US" i="1" dirty="0" smtClean="0">
                <a:solidFill>
                  <a:srgbClr val="44546A"/>
                </a:solidFill>
                <a:effectLst/>
                <a:latin typeface="Times New Roman" panose="02020603050405020304" pitchFamily="18" charset="0"/>
                <a:ea typeface="Calibri" panose="020F0502020204030204" pitchFamily="34" charset="0"/>
                <a:cs typeface="Times New Roman" panose="02020603050405020304" pitchFamily="18" charset="0"/>
              </a:rPr>
              <a:t>Figure 2: Illustration of Transformation Process: </a:t>
            </a:r>
            <a:endParaRPr lang="en-US" sz="1400" i="1" dirty="0" smtClean="0">
              <a:solidFill>
                <a:srgbClr val="44546A"/>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pic>
        <p:nvPicPr>
          <p:cNvPr id="5" name="Content Placeholder 4" descr="https://upload.wikimedia.org/wikipedia/commons/thumb/3/39/Bacterial_Transformation.svg/189px-Bacterial_Transformation.svg.png"/>
          <p:cNvPicPr>
            <a:picLocks noGrp="1"/>
          </p:cNvPicPr>
          <p:nvPr>
            <p:ph sz="quarter" idx="4"/>
          </p:nvPr>
        </p:nvPicPr>
        <p:blipFill>
          <a:blip r:embed="rId2">
            <a:extLst>
              <a:ext uri="{28A0092B-C50C-407E-A947-70E740481C1C}">
                <a14:useLocalDpi xmlns:a14="http://schemas.microsoft.com/office/drawing/2010/main" val="0"/>
              </a:ext>
            </a:extLst>
          </a:blip>
          <a:stretch>
            <a:fillRect/>
          </a:stretch>
        </p:blipFill>
        <p:spPr bwMode="auto">
          <a:xfrm>
            <a:off x="6615954" y="2124635"/>
            <a:ext cx="4739434" cy="3622022"/>
          </a:xfrm>
          <a:prstGeom prst="rect">
            <a:avLst/>
          </a:prstGeom>
          <a:noFill/>
          <a:ln>
            <a:noFill/>
          </a:ln>
        </p:spPr>
      </p:pic>
      <p:sp>
        <p:nvSpPr>
          <p:cNvPr id="6" name="Rectangle 5"/>
          <p:cNvSpPr/>
          <p:nvPr/>
        </p:nvSpPr>
        <p:spPr>
          <a:xfrm>
            <a:off x="6615954" y="5746657"/>
            <a:ext cx="5365376" cy="815608"/>
          </a:xfrm>
          <a:prstGeom prst="rect">
            <a:avLst/>
          </a:prstGeom>
        </p:spPr>
        <p:txBody>
          <a:bodyPr wrap="square">
            <a:spAutoFit/>
          </a:bodyPr>
          <a:lstStyle/>
          <a:p>
            <a:endParaRPr lang="en-US" sz="1100" i="1" dirty="0" smtClean="0">
              <a:solidFill>
                <a:srgbClr val="44546A"/>
              </a:solidFill>
              <a:effectLst/>
              <a:latin typeface="Calibri" panose="020F0502020204030204" pitchFamily="34" charset="0"/>
              <a:ea typeface="Calibri" panose="020F0502020204030204" pitchFamily="34" charset="0"/>
              <a:cs typeface="Times New Roman" panose="02020603050405020304" pitchFamily="18" charset="0"/>
            </a:endParaRPr>
          </a:p>
          <a:p>
            <a:r>
              <a:rPr lang="en-US" i="1" dirty="0" smtClean="0">
                <a:solidFill>
                  <a:srgbClr val="44546A"/>
                </a:solidFill>
                <a:effectLst/>
                <a:latin typeface="Times New Roman" panose="02020603050405020304" pitchFamily="18" charset="0"/>
                <a:ea typeface="Calibri" panose="020F0502020204030204" pitchFamily="34" charset="0"/>
                <a:cs typeface="Times New Roman" panose="02020603050405020304" pitchFamily="18" charset="0"/>
              </a:rPr>
              <a:t>Gene from bacterial cell 1 moved to cell 2 followed by integration of the new trait into the new cell</a:t>
            </a:r>
            <a:endParaRPr lang="en-US" sz="1100" i="1" dirty="0">
              <a:solidFill>
                <a:srgbClr val="44546A"/>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842054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4129"/>
            <a:ext cx="10515600" cy="847165"/>
          </a:xfrm>
        </p:spPr>
        <p:txBody>
          <a:bodyPr>
            <a:normAutofit fontScale="90000"/>
          </a:bodyPr>
          <a:lstStyle/>
          <a:p>
            <a:pPr algn="ctr"/>
            <a:r>
              <a:rPr lang="en-US" dirty="0"/>
              <a:t>Transformation Processes</a:t>
            </a:r>
            <a:br>
              <a:rPr lang="en-US" dirty="0"/>
            </a:br>
            <a:endParaRPr lang="en-US" dirty="0"/>
          </a:p>
        </p:txBody>
      </p:sp>
      <p:sp>
        <p:nvSpPr>
          <p:cNvPr id="3" name="Content Placeholder 2"/>
          <p:cNvSpPr>
            <a:spLocks noGrp="1"/>
          </p:cNvSpPr>
          <p:nvPr>
            <p:ph idx="1"/>
          </p:nvPr>
        </p:nvSpPr>
        <p:spPr>
          <a:xfrm>
            <a:off x="838200" y="941294"/>
            <a:ext cx="10515600" cy="5674659"/>
          </a:xfrm>
        </p:spPr>
        <p:txBody>
          <a:bodyPr/>
          <a:lstStyle/>
          <a:p>
            <a:endParaRPr lang="en-US" dirty="0" smtClean="0"/>
          </a:p>
          <a:p>
            <a:endParaRPr lang="en-US" dirty="0"/>
          </a:p>
        </p:txBody>
      </p:sp>
      <p:pic>
        <p:nvPicPr>
          <p:cNvPr id="5" name="Picture 4" descr="https://upload.wikimedia.org/wikipedia/commons/thumb/1/1f/Artificial_Bacterial_Transformation.svg/512px-Artificial_Bacterial_Transformation.svg.png"/>
          <p:cNvPicPr/>
          <p:nvPr/>
        </p:nvPicPr>
        <p:blipFill>
          <a:blip r:embed="rId2">
            <a:extLst>
              <a:ext uri="{28A0092B-C50C-407E-A947-70E740481C1C}">
                <a14:useLocalDpi xmlns:a14="http://schemas.microsoft.com/office/drawing/2010/main" val="0"/>
              </a:ext>
            </a:extLst>
          </a:blip>
          <a:srcRect/>
          <a:stretch>
            <a:fillRect/>
          </a:stretch>
        </p:blipFill>
        <p:spPr bwMode="auto">
          <a:xfrm>
            <a:off x="632012" y="2259106"/>
            <a:ext cx="9816354" cy="4356847"/>
          </a:xfrm>
          <a:prstGeom prst="rect">
            <a:avLst/>
          </a:prstGeom>
          <a:noFill/>
          <a:ln>
            <a:noFill/>
          </a:ln>
        </p:spPr>
      </p:pic>
    </p:spTree>
    <p:extLst>
      <p:ext uri="{BB962C8B-B14F-4D97-AF65-F5344CB8AC3E}">
        <p14:creationId xmlns:p14="http://schemas.microsoft.com/office/powerpoint/2010/main" val="29034598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941294"/>
          </a:xfrm>
        </p:spPr>
        <p:txBody>
          <a:bodyPr/>
          <a:lstStyle/>
          <a:p>
            <a:pPr algn="ctr"/>
            <a:r>
              <a:rPr lang="en-US" dirty="0" smtClean="0"/>
              <a:t>GENETIC ENGINEERING </a:t>
            </a:r>
            <a:endParaRPr lang="en-US" dirty="0"/>
          </a:p>
        </p:txBody>
      </p:sp>
      <p:pic>
        <p:nvPicPr>
          <p:cNvPr id="4" name="Content Placeholder 3" descr="•Insulin A and B chain&#10;inserted&#10;differently in different&#10;E.coli culture&#10;•Selective&#10;marker:ampicilin&#10;resistant gene&#10;•Do pu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80882" y="941294"/>
            <a:ext cx="8606118" cy="5809130"/>
          </a:xfrm>
          <a:prstGeom prst="rect">
            <a:avLst/>
          </a:prstGeom>
          <a:noFill/>
          <a:ln>
            <a:noFill/>
          </a:ln>
        </p:spPr>
      </p:pic>
    </p:spTree>
    <p:extLst>
      <p:ext uri="{BB962C8B-B14F-4D97-AF65-F5344CB8AC3E}">
        <p14:creationId xmlns:p14="http://schemas.microsoft.com/office/powerpoint/2010/main" val="26020606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7577"/>
            <a:ext cx="10515600" cy="914399"/>
          </a:xfrm>
        </p:spPr>
        <p:txBody>
          <a:bodyPr/>
          <a:lstStyle/>
          <a:p>
            <a:pPr algn="ctr"/>
            <a:r>
              <a:rPr lang="en-US" b="1" dirty="0" smtClean="0"/>
              <a:t>LUX Gene Construct</a:t>
            </a:r>
            <a:endParaRPr lang="en-US" b="1" dirty="0"/>
          </a:p>
        </p:txBody>
      </p:sp>
      <p:pic>
        <p:nvPicPr>
          <p:cNvPr id="4" name="Content Placeholder 3" descr="Bioengineering custom microbes, genetic engineering,bioremediation,bioprocess,biomedical engineerin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99565" y="1021976"/>
            <a:ext cx="9610165" cy="5647766"/>
          </a:xfrm>
          <a:prstGeom prst="rect">
            <a:avLst/>
          </a:prstGeom>
          <a:noFill/>
          <a:ln>
            <a:noFill/>
          </a:ln>
        </p:spPr>
      </p:pic>
    </p:spTree>
    <p:extLst>
      <p:ext uri="{BB962C8B-B14F-4D97-AF65-F5344CB8AC3E}">
        <p14:creationId xmlns:p14="http://schemas.microsoft.com/office/powerpoint/2010/main" val="15707697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52687"/>
          </a:xfrm>
        </p:spPr>
        <p:txBody>
          <a:bodyPr/>
          <a:lstStyle/>
          <a:p>
            <a:pPr algn="ctr"/>
            <a:r>
              <a:rPr lang="en-US" dirty="0" smtClean="0"/>
              <a:t>BACTERIAL BIOLUMINISCENCE</a:t>
            </a:r>
            <a:endParaRPr lang="en-US" dirty="0"/>
          </a:p>
        </p:txBody>
      </p:sp>
      <p:pic>
        <p:nvPicPr>
          <p:cNvPr id="4" name="Content Placeholder 3" descr="Bioengineering custom microbes, genetic engineering,bioremediation,bioprocess,biomedical engineerin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02659" y="1317812"/>
            <a:ext cx="9182123" cy="5432611"/>
          </a:xfrm>
          <a:prstGeom prst="rect">
            <a:avLst/>
          </a:prstGeom>
          <a:noFill/>
          <a:ln>
            <a:noFill/>
          </a:ln>
        </p:spPr>
      </p:pic>
    </p:spTree>
    <p:extLst>
      <p:ext uri="{BB962C8B-B14F-4D97-AF65-F5344CB8AC3E}">
        <p14:creationId xmlns:p14="http://schemas.microsoft.com/office/powerpoint/2010/main" val="28832215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23683"/>
            <a:ext cx="10515600" cy="3805518"/>
          </a:xfrm>
        </p:spPr>
        <p:txBody>
          <a:bodyPr>
            <a:normAutofit/>
          </a:bodyPr>
          <a:lstStyle/>
          <a:p>
            <a:pPr algn="ctr"/>
            <a:r>
              <a:rPr lang="en-US" sz="6600" dirty="0" smtClean="0"/>
              <a:t>THANK YOU </a:t>
            </a:r>
            <a:endParaRPr lang="en-US" sz="6600" dirty="0"/>
          </a:p>
        </p:txBody>
      </p:sp>
    </p:spTree>
    <p:extLst>
      <p:ext uri="{BB962C8B-B14F-4D97-AF65-F5344CB8AC3E}">
        <p14:creationId xmlns:p14="http://schemas.microsoft.com/office/powerpoint/2010/main" val="221557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838200" y="174813"/>
            <a:ext cx="10515600" cy="887505"/>
          </a:xfrm>
        </p:spPr>
        <p:txBody>
          <a:bodyPr/>
          <a:lstStyle/>
          <a:p>
            <a:pPr algn="ctr"/>
            <a:r>
              <a:rPr lang="en-US" b="1" dirty="0" smtClean="0"/>
              <a:t>BIOREMEDIATION STRATEGIES</a:t>
            </a:r>
            <a:endParaRPr lang="en-US" b="1" dirty="0"/>
          </a:p>
        </p:txBody>
      </p:sp>
      <p:sp>
        <p:nvSpPr>
          <p:cNvPr id="7" name="Content Placeholder 6"/>
          <p:cNvSpPr>
            <a:spLocks noGrp="1"/>
          </p:cNvSpPr>
          <p:nvPr>
            <p:ph idx="1"/>
          </p:nvPr>
        </p:nvSpPr>
        <p:spPr/>
        <p:txBody>
          <a:bodyPr/>
          <a:lstStyle/>
          <a:p>
            <a:r>
              <a:rPr lang="en-US" sz="3600" dirty="0" smtClean="0"/>
              <a:t>THERE ARE THREE TYPES OF BIOREMEDIATION STRATEGIES INVOLVING MICROORGANISMS: </a:t>
            </a:r>
          </a:p>
          <a:p>
            <a:pPr lvl="1">
              <a:lnSpc>
                <a:spcPct val="250000"/>
              </a:lnSpc>
            </a:pPr>
            <a:r>
              <a:rPr lang="en-US" dirty="0" smtClean="0"/>
              <a:t>NATURAL ATENUATION</a:t>
            </a:r>
          </a:p>
          <a:p>
            <a:pPr lvl="1">
              <a:lnSpc>
                <a:spcPct val="250000"/>
              </a:lnSpc>
            </a:pPr>
            <a:r>
              <a:rPr lang="en-US" dirty="0" smtClean="0"/>
              <a:t>BIOSTIMULATION</a:t>
            </a:r>
          </a:p>
          <a:p>
            <a:pPr lvl="1">
              <a:lnSpc>
                <a:spcPct val="250000"/>
              </a:lnSpc>
            </a:pPr>
            <a:r>
              <a:rPr lang="en-US" dirty="0"/>
              <a:t>BIOAUGMENTATION</a:t>
            </a:r>
          </a:p>
          <a:p>
            <a:endParaRPr lang="en-US" dirty="0"/>
          </a:p>
        </p:txBody>
      </p:sp>
    </p:spTree>
    <p:extLst>
      <p:ext uri="{BB962C8B-B14F-4D97-AF65-F5344CB8AC3E}">
        <p14:creationId xmlns:p14="http://schemas.microsoft.com/office/powerpoint/2010/main" val="1151012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u="sng" dirty="0" smtClean="0">
                <a:hlinkClick r:id="rId2"/>
              </a:rPr>
              <a:t>NATURAL ATTENUATION</a:t>
            </a:r>
            <a:r>
              <a:rPr lang="en-US" dirty="0"/>
              <a:t> </a:t>
            </a:r>
          </a:p>
        </p:txBody>
      </p:sp>
      <p:sp>
        <p:nvSpPr>
          <p:cNvPr id="3" name="Content Placeholder 2"/>
          <p:cNvSpPr>
            <a:spLocks noGrp="1"/>
          </p:cNvSpPr>
          <p:nvPr>
            <p:ph idx="1"/>
          </p:nvPr>
        </p:nvSpPr>
        <p:spPr/>
        <p:txBody>
          <a:bodyPr>
            <a:normAutofit/>
          </a:bodyPr>
          <a:lstStyle/>
          <a:p>
            <a:r>
              <a:rPr lang="en-US" sz="4400" dirty="0" smtClean="0"/>
              <a:t>Natural populations (indigenous bacterial consortia) adapt to the existing conditions in the contaminated environment to convert the contaminants to non-hazardous end-products rapidly enough to prevent downstream impact </a:t>
            </a:r>
            <a:br>
              <a:rPr lang="en-US" sz="4400" dirty="0" smtClean="0"/>
            </a:br>
            <a:endParaRPr lang="en-US" sz="4400" dirty="0"/>
          </a:p>
        </p:txBody>
      </p:sp>
    </p:spTree>
    <p:extLst>
      <p:ext uri="{BB962C8B-B14F-4D97-AF65-F5344CB8AC3E}">
        <p14:creationId xmlns:p14="http://schemas.microsoft.com/office/powerpoint/2010/main" val="2539571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BIOSTIMULATION</a:t>
            </a:r>
            <a:endParaRPr lang="en-US" dirty="0"/>
          </a:p>
        </p:txBody>
      </p:sp>
      <p:sp>
        <p:nvSpPr>
          <p:cNvPr id="3" name="Content Placeholder 2"/>
          <p:cNvSpPr>
            <a:spLocks noGrp="1"/>
          </p:cNvSpPr>
          <p:nvPr>
            <p:ph idx="1"/>
          </p:nvPr>
        </p:nvSpPr>
        <p:spPr/>
        <p:txBody>
          <a:bodyPr>
            <a:normAutofit lnSpcReduction="10000"/>
          </a:bodyPr>
          <a:lstStyle/>
          <a:p>
            <a:endParaRPr lang="en-US" sz="4000" dirty="0" smtClean="0"/>
          </a:p>
          <a:p>
            <a:r>
              <a:rPr lang="en-US" sz="4000" dirty="0" smtClean="0"/>
              <a:t>Natural </a:t>
            </a:r>
            <a:r>
              <a:rPr lang="en-US" sz="4000" dirty="0"/>
              <a:t>populations can be stimulated to degrade contaminants by nutrients enrichment. Anaerobic respiration is a common process by which </a:t>
            </a:r>
            <a:r>
              <a:rPr lang="en-US" sz="4000" dirty="0">
                <a:hlinkClick r:id="rId2"/>
              </a:rPr>
              <a:t>organisms degrade contaminants</a:t>
            </a:r>
            <a:r>
              <a:rPr lang="en-US" sz="4000" dirty="0"/>
              <a:t>, through the electron donors or electron acceptors needed by the organism to complete the decontaminating reaction. </a:t>
            </a:r>
          </a:p>
          <a:p>
            <a:endParaRPr lang="en-US" dirty="0"/>
          </a:p>
        </p:txBody>
      </p:sp>
    </p:spTree>
    <p:extLst>
      <p:ext uri="{BB962C8B-B14F-4D97-AF65-F5344CB8AC3E}">
        <p14:creationId xmlns:p14="http://schemas.microsoft.com/office/powerpoint/2010/main" val="3587061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BIOAUGMENTATION</a:t>
            </a:r>
            <a:endParaRPr lang="en-US" dirty="0"/>
          </a:p>
        </p:txBody>
      </p:sp>
      <p:sp>
        <p:nvSpPr>
          <p:cNvPr id="3" name="Content Placeholder 2"/>
          <p:cNvSpPr>
            <a:spLocks noGrp="1"/>
          </p:cNvSpPr>
          <p:nvPr>
            <p:ph idx="1"/>
          </p:nvPr>
        </p:nvSpPr>
        <p:spPr/>
        <p:txBody>
          <a:bodyPr/>
          <a:lstStyle/>
          <a:p>
            <a:endParaRPr lang="en-US" sz="4000" dirty="0" smtClean="0"/>
          </a:p>
          <a:p>
            <a:r>
              <a:rPr lang="en-US" sz="4000" dirty="0" smtClean="0"/>
              <a:t>In </a:t>
            </a:r>
            <a:r>
              <a:rPr lang="en-US" sz="4000" dirty="0"/>
              <a:t>some cases it is necessary to add the microbial organisms that are capable of degrading the contaminant or boost the population of the resident microorganisms.</a:t>
            </a:r>
          </a:p>
          <a:p>
            <a:endParaRPr lang="en-US" dirty="0"/>
          </a:p>
        </p:txBody>
      </p:sp>
    </p:spTree>
    <p:extLst>
      <p:ext uri="{BB962C8B-B14F-4D97-AF65-F5344CB8AC3E}">
        <p14:creationId xmlns:p14="http://schemas.microsoft.com/office/powerpoint/2010/main" val="1905802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CRUDE OIL</a:t>
            </a:r>
            <a:r>
              <a:rPr lang="en-US" dirty="0"/>
              <a:t/>
            </a:r>
            <a:br>
              <a:rPr lang="en-US" dirty="0"/>
            </a:br>
            <a:endParaRPr lang="en-US" dirty="0"/>
          </a:p>
        </p:txBody>
      </p:sp>
      <p:sp>
        <p:nvSpPr>
          <p:cNvPr id="3" name="Content Placeholder 2"/>
          <p:cNvSpPr>
            <a:spLocks noGrp="1"/>
          </p:cNvSpPr>
          <p:nvPr>
            <p:ph idx="1"/>
          </p:nvPr>
        </p:nvSpPr>
        <p:spPr/>
        <p:txBody>
          <a:bodyPr>
            <a:normAutofit fontScale="92500"/>
          </a:bodyPr>
          <a:lstStyle/>
          <a:p>
            <a:r>
              <a:rPr lang="en-US" dirty="0"/>
              <a:t>Crude oils are natural products, derived from photosynthetic organisms (ancient algae and plant materials) that were buried deep in the earth and heated at great pressure over millions of years, giving rise to oil in which is stored the energy generated by the photosynthetic activity. </a:t>
            </a:r>
            <a:endParaRPr lang="en-US" dirty="0" smtClean="0"/>
          </a:p>
          <a:p>
            <a:r>
              <a:rPr lang="en-US" dirty="0" smtClean="0"/>
              <a:t>Photosynthetic </a:t>
            </a:r>
            <a:r>
              <a:rPr lang="en-US" dirty="0"/>
              <a:t>organisms use energy from the sunlight to convert carbon dioxide and water into carbohydrates, proteins and fats, with oxygen as a by-product. </a:t>
            </a:r>
            <a:endParaRPr lang="en-US" dirty="0" smtClean="0"/>
          </a:p>
          <a:p>
            <a:r>
              <a:rPr lang="en-US" dirty="0" smtClean="0"/>
              <a:t>Energy </a:t>
            </a:r>
            <a:r>
              <a:rPr lang="en-US" dirty="0"/>
              <a:t>is stored in the newly formed chemicals. When the organisms die and are buried in sediments, the heat and pressure </a:t>
            </a:r>
            <a:r>
              <a:rPr lang="en-US" dirty="0" smtClean="0"/>
              <a:t>deep underground convert the chemicals into variety of hydrocarbon  compounds containing carbon and hydrogen. </a:t>
            </a:r>
            <a:endParaRPr lang="en-US" dirty="0"/>
          </a:p>
        </p:txBody>
      </p:sp>
    </p:spTree>
    <p:extLst>
      <p:ext uri="{BB962C8B-B14F-4D97-AF65-F5344CB8AC3E}">
        <p14:creationId xmlns:p14="http://schemas.microsoft.com/office/powerpoint/2010/main" val="23636759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Hydrocarbon </a:t>
            </a:r>
            <a:r>
              <a:rPr lang="en-US" b="1" dirty="0"/>
              <a:t>Degradation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a:t>
            </a:r>
            <a:r>
              <a:rPr lang="en-US" dirty="0"/>
              <a:t>energy stored in the chemical bonds can be released by burning, which </a:t>
            </a:r>
            <a:r>
              <a:rPr lang="en-US" dirty="0" smtClean="0"/>
              <a:t>is similar to what </a:t>
            </a:r>
            <a:r>
              <a:rPr lang="en-US" dirty="0"/>
              <a:t>happens in chemical reaction carried out by enzymes inside living cells. </a:t>
            </a:r>
            <a:endParaRPr lang="en-US" dirty="0" smtClean="0"/>
          </a:p>
          <a:p>
            <a:r>
              <a:rPr lang="en-US" dirty="0" smtClean="0"/>
              <a:t>These </a:t>
            </a:r>
            <a:r>
              <a:rPr lang="en-US" b="1" dirty="0"/>
              <a:t>enzymes </a:t>
            </a:r>
            <a:r>
              <a:rPr lang="en-US" dirty="0"/>
              <a:t>enable microorganisms to “combust” the hydrocarbons at much lower temperatures than burning. </a:t>
            </a:r>
            <a:endParaRPr lang="en-US" dirty="0" smtClean="0"/>
          </a:p>
          <a:p>
            <a:r>
              <a:rPr lang="en-US" dirty="0" smtClean="0"/>
              <a:t>Over </a:t>
            </a:r>
            <a:r>
              <a:rPr lang="en-US" dirty="0"/>
              <a:t>millions of years, microorganisms have evolved catalytic </a:t>
            </a:r>
            <a:r>
              <a:rPr lang="en-US" b="1" dirty="0" smtClean="0"/>
              <a:t>enzymes</a:t>
            </a:r>
            <a:r>
              <a:rPr lang="en-US" dirty="0" smtClean="0"/>
              <a:t> </a:t>
            </a:r>
            <a:r>
              <a:rPr lang="en-US" dirty="0"/>
              <a:t>that are specific for particular </a:t>
            </a:r>
            <a:r>
              <a:rPr lang="en-US" b="1" dirty="0"/>
              <a:t>degradation</a:t>
            </a:r>
            <a:r>
              <a:rPr lang="en-US" dirty="0"/>
              <a:t> reactions. </a:t>
            </a:r>
            <a:endParaRPr lang="en-US" dirty="0" smtClean="0"/>
          </a:p>
          <a:p>
            <a:r>
              <a:rPr lang="en-US" dirty="0" smtClean="0"/>
              <a:t>The </a:t>
            </a:r>
            <a:r>
              <a:rPr lang="en-US" dirty="0"/>
              <a:t>bacterial cell harnesses the energy released by degrading the compounds to support its own life processes. </a:t>
            </a:r>
            <a:endParaRPr lang="en-US" dirty="0" smtClean="0"/>
          </a:p>
          <a:p>
            <a:r>
              <a:rPr lang="en-US" dirty="0" smtClean="0"/>
              <a:t>Biodegradation </a:t>
            </a:r>
            <a:r>
              <a:rPr lang="en-US" dirty="0"/>
              <a:t>of aromatic hydrocarbons is usually carried out by </a:t>
            </a:r>
            <a:r>
              <a:rPr lang="en-US" b="1" dirty="0"/>
              <a:t>consortium of microorganisms</a:t>
            </a:r>
            <a:r>
              <a:rPr lang="en-US" dirty="0"/>
              <a:t>, as no single bacterium can produce all the necessary enzymes to degrade the long chains of hydrocarbon. </a:t>
            </a:r>
          </a:p>
          <a:p>
            <a:pPr marL="0" indent="0">
              <a:buNone/>
            </a:pPr>
            <a:r>
              <a:rPr lang="en-US" dirty="0"/>
              <a:t> </a:t>
            </a:r>
          </a:p>
        </p:txBody>
      </p:sp>
    </p:spTree>
    <p:extLst>
      <p:ext uri="{BB962C8B-B14F-4D97-AF65-F5344CB8AC3E}">
        <p14:creationId xmlns:p14="http://schemas.microsoft.com/office/powerpoint/2010/main" val="6708827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t/>
            </a:r>
            <a:br>
              <a:rPr lang="en-US" sz="2800" b="1" dirty="0" smtClean="0"/>
            </a:br>
            <a:r>
              <a:rPr lang="en-US" sz="2800" b="1" dirty="0" smtClean="0"/>
              <a:t>CONDITIONS FOR EFFECTIVE MICROBIAL HYDROCARBON DEGRADATION:  ENVIRONMENTAL FACTORS FOR OPTIMAL PERFORMANCE </a:t>
            </a:r>
            <a:br>
              <a:rPr lang="en-US" sz="2800" b="1" dirty="0" smtClean="0"/>
            </a:br>
            <a:endParaRPr lang="en-US" sz="2800" b="1" dirty="0"/>
          </a:p>
        </p:txBody>
      </p:sp>
      <p:sp>
        <p:nvSpPr>
          <p:cNvPr id="3" name="Content Placeholder 2"/>
          <p:cNvSpPr>
            <a:spLocks noGrp="1"/>
          </p:cNvSpPr>
          <p:nvPr>
            <p:ph idx="1"/>
          </p:nvPr>
        </p:nvSpPr>
        <p:spPr/>
        <p:txBody>
          <a:bodyPr>
            <a:normAutofit fontScale="92500" lnSpcReduction="20000"/>
          </a:bodyPr>
          <a:lstStyle/>
          <a:p>
            <a:pPr lvl="0"/>
            <a:r>
              <a:rPr lang="en-US" b="1" dirty="0"/>
              <a:t>Physical nature of the </a:t>
            </a:r>
            <a:r>
              <a:rPr lang="en-US" b="1" dirty="0" smtClean="0"/>
              <a:t>oil</a:t>
            </a:r>
            <a:r>
              <a:rPr lang="en-US" dirty="0" smtClean="0"/>
              <a:t>: </a:t>
            </a:r>
            <a:r>
              <a:rPr lang="en-US" dirty="0"/>
              <a:t>High volume oil spill provides less surface area for microbes to gain access to the oil, making degradation slow. If the oil is heavy and viscous, the biodegradable components must first diffuse through the thick matrix to the oil-water interface so that the microbes can have access to them, The lighter the oil, the faster the diffusion, making the biodegradable compounds more available to the microorganisms.</a:t>
            </a:r>
          </a:p>
          <a:p>
            <a:pPr lvl="0"/>
            <a:r>
              <a:rPr lang="en-US" b="1" dirty="0"/>
              <a:t>Chemical nature of oil</a:t>
            </a:r>
            <a:r>
              <a:rPr lang="en-US" dirty="0"/>
              <a:t>: Biodegradation rates vary depending on the particular hydrocarbons that make up the spilled oil. The hydrocarbons with unbranched carbon chain are easier and quicker to degrade; the polycyclic aromatic compounds, which have their carbons arranged in multiple rings, are far more difficult to degrade.</a:t>
            </a:r>
          </a:p>
          <a:p>
            <a:pPr lvl="0"/>
            <a:r>
              <a:rPr lang="en-US" b="1" dirty="0"/>
              <a:t>Availability of nutrient</a:t>
            </a:r>
            <a:r>
              <a:rPr lang="en-US" dirty="0"/>
              <a:t>: Microorganisms require nutrients to perform and survive, these include- nitrogen, phosphate among others. Where the nutrient is limiting, biodegradation take place more slowly</a:t>
            </a:r>
          </a:p>
          <a:p>
            <a:endParaRPr lang="en-US" dirty="0"/>
          </a:p>
        </p:txBody>
      </p:sp>
    </p:spTree>
    <p:extLst>
      <p:ext uri="{BB962C8B-B14F-4D97-AF65-F5344CB8AC3E}">
        <p14:creationId xmlns:p14="http://schemas.microsoft.com/office/powerpoint/2010/main" val="27750594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808</TotalTime>
  <Words>1329</Words>
  <Application>Microsoft Office PowerPoint</Application>
  <PresentationFormat>Widescreen</PresentationFormat>
  <Paragraphs>103</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Times New Roman</vt:lpstr>
      <vt:lpstr>Office Theme</vt:lpstr>
      <vt:lpstr>Workshop on Advanced Techniques in Molecular Biology: Operationalizing Your Molecular Biology Laboratory </vt:lpstr>
      <vt:lpstr>   Application of DNA Technology in Bioremediation of Polluted Environment: Crude Oil Contaminated Soil and Water    </vt:lpstr>
      <vt:lpstr>BIOREMEDIATION STRATEGIES</vt:lpstr>
      <vt:lpstr>NATURAL ATTENUATION </vt:lpstr>
      <vt:lpstr>BIOSTIMULATION</vt:lpstr>
      <vt:lpstr>BIOAUGMENTATION</vt:lpstr>
      <vt:lpstr>CRUDE OIL </vt:lpstr>
      <vt:lpstr>Hydrocarbon Degradation</vt:lpstr>
      <vt:lpstr> CONDITIONS FOR EFFECTIVE MICROBIAL HYDROCARBON DEGRADATION:  ENVIRONMENTAL FACTORS FOR OPTIMAL PERFORMANCE  </vt:lpstr>
      <vt:lpstr>CONDITIONS FOR EFFECTIVE MICROBIAL HYDROCARBON DEGRADATION:  ENVIRONMENTAL FACTORS FOR OPTIMAL PERFORMANCE</vt:lpstr>
      <vt:lpstr>CHALLENGES</vt:lpstr>
      <vt:lpstr>CHALLENGES</vt:lpstr>
      <vt:lpstr>BIO-ENGINEERED MICROBES </vt:lpstr>
      <vt:lpstr>TRANSFORMATION</vt:lpstr>
      <vt:lpstr>PLASMIDS AND BACTERIOPHAGES.  </vt:lpstr>
      <vt:lpstr>Transduction AND Conjugation</vt:lpstr>
      <vt:lpstr>Manipulation of Bacteria by Genetic Engineering </vt:lpstr>
      <vt:lpstr>Basic Principles of Genetic Engineering </vt:lpstr>
      <vt:lpstr>PowerPoint Presentation</vt:lpstr>
      <vt:lpstr>THE DEVELOPMENT OF FIRST SUPERBUG FOR BIOREMEDIATION</vt:lpstr>
      <vt:lpstr>Transformation Processes </vt:lpstr>
      <vt:lpstr>Transformation Processes </vt:lpstr>
      <vt:lpstr>GENETIC ENGINEERING </vt:lpstr>
      <vt:lpstr>LUX Gene Construct</vt:lpstr>
      <vt:lpstr>BACTERIAL BIOLUMINISCENCE</vt:lpstr>
      <vt:lpstr>THANK YOU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Christine</dc:creator>
  <cp:lastModifiedBy>Christine</cp:lastModifiedBy>
  <cp:revision>42</cp:revision>
  <dcterms:created xsi:type="dcterms:W3CDTF">2016-07-20T09:38:09Z</dcterms:created>
  <dcterms:modified xsi:type="dcterms:W3CDTF">2016-11-01T11:09:51Z</dcterms:modified>
</cp:coreProperties>
</file>